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20" r:id="rId3"/>
    <p:sldId id="276" r:id="rId5"/>
    <p:sldId id="280" r:id="rId6"/>
    <p:sldId id="297" r:id="rId7"/>
    <p:sldId id="298" r:id="rId8"/>
    <p:sldId id="300" r:id="rId9"/>
    <p:sldId id="301" r:id="rId10"/>
    <p:sldId id="294" r:id="rId11"/>
    <p:sldId id="293" r:id="rId12"/>
    <p:sldId id="295" r:id="rId13"/>
    <p:sldId id="296" r:id="rId14"/>
    <p:sldId id="303" r:id="rId15"/>
    <p:sldId id="348" r:id="rId16"/>
    <p:sldId id="302" r:id="rId17"/>
    <p:sldId id="305" r:id="rId18"/>
    <p:sldId id="308" r:id="rId19"/>
    <p:sldId id="309" r:id="rId20"/>
    <p:sldId id="307" r:id="rId21"/>
    <p:sldId id="310" r:id="rId22"/>
    <p:sldId id="311" r:id="rId23"/>
    <p:sldId id="312" r:id="rId24"/>
    <p:sldId id="313" r:id="rId25"/>
    <p:sldId id="272" r:id="rId2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2E2"/>
    <a:srgbClr val="8CD9D8"/>
    <a:srgbClr val="4C4C4C"/>
    <a:srgbClr val="1B1D42"/>
    <a:srgbClr val="37E2C8"/>
    <a:srgbClr val="FFFFFF"/>
    <a:srgbClr val="2192B9"/>
    <a:srgbClr val="101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569"/>
  </p:normalViewPr>
  <p:slideViewPr>
    <p:cSldViewPr snapToGrid="0" snapToObjects="1">
      <p:cViewPr>
        <p:scale>
          <a:sx n="100" d="100"/>
          <a:sy n="100" d="100"/>
        </p:scale>
        <p:origin x="824" y="400"/>
      </p:cViewPr>
      <p:guideLst>
        <p:guide orient="horz" pos="1827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E368-C382-F640-A44C-DB7F70A7B7C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0D1F1-B31D-7745-A4A2-F9B1AA4FA4F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注意二维码扫描位置，防止出现泄漏</a:t>
            </a:r>
            <a:endParaRPr lang="zh-CN" altLang="en-US"/>
          </a:p>
          <a:p>
            <a:r>
              <a:rPr lang="zh-CN" altLang="en-US">
                <a:sym typeface="+mn-ea"/>
              </a:rPr>
              <a:t>扫描二维码过程，自动定位进入考场的考试信息及</a:t>
            </a:r>
            <a:r>
              <a:rPr lang="en-US" altLang="zh-CN">
                <a:sym typeface="+mn-ea"/>
              </a:rPr>
              <a:t>GSP</a:t>
            </a:r>
            <a:r>
              <a:rPr lang="zh-CN" altLang="en-US">
                <a:sym typeface="+mn-ea"/>
              </a:rPr>
              <a:t>地理位置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注意二维码扫描位置，防止出现泄漏</a:t>
            </a:r>
            <a:endParaRPr lang="zh-CN" altLang="en-US"/>
          </a:p>
          <a:p>
            <a:r>
              <a:rPr lang="zh-CN" altLang="en-US">
                <a:sym typeface="+mn-ea"/>
              </a:rPr>
              <a:t>扫描二维码过程，自动定位进入考场的考试信息及</a:t>
            </a:r>
            <a:r>
              <a:rPr lang="en-US" altLang="zh-CN">
                <a:sym typeface="+mn-ea"/>
              </a:rPr>
              <a:t>GSP</a:t>
            </a:r>
            <a:r>
              <a:rPr lang="zh-CN" altLang="en-US">
                <a:sym typeface="+mn-ea"/>
              </a:rPr>
              <a:t>地理位置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医事服务-sloga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72835" y="-518160"/>
            <a:ext cx="2988945" cy="1869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.sv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sv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svg"/><Relationship Id="rId6" Type="http://schemas.openxmlformats.org/officeDocument/2006/relationships/image" Target="../media/image1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/>
          <p:nvPr/>
        </p:nvSpPr>
        <p:spPr>
          <a:xfrm>
            <a:off x="1751965" y="1670050"/>
            <a:ext cx="5775960" cy="180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" panose="020B0604020202020204"/>
                <a:ea typeface="Alibaba PuHuiTi Heavy"/>
                <a:cs typeface="Arial" panose="020B0604020202020204"/>
              </a:rPr>
              <a:t>手机集中考核操作介绍</a:t>
            </a:r>
            <a:endParaRPr kumimoji="1" lang="zh-CN" altLang="en-US" sz="36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Arial" panose="020B0604020202020204"/>
              <a:ea typeface="Alibaba PuHuiTi Heavy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1475649"/>
            <a:ext cx="5962913" cy="22326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7745" y="1240790"/>
            <a:ext cx="3203575" cy="266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20204"/>
                <a:ea typeface="Alibaba PuHuiTi Heavy"/>
                <a:cs typeface="Arial" panose="020B0604020202020204"/>
              </a:rPr>
              <a:t>02</a:t>
            </a:r>
            <a:endParaRPr kumimoji="1" lang="en-US" altLang="zh-CN" sz="16700" b="1" dirty="0" smtClean="0">
              <a:solidFill>
                <a:srgbClr val="33E3E0"/>
              </a:solidFill>
              <a:latin typeface="Arial" panose="020B0604020202020204"/>
              <a:ea typeface="Alibaba PuHuiTi Heavy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3962" y="221845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考试过程</a:t>
            </a:r>
            <a:endParaRPr kumimoji="1" lang="zh-CN" altLang="en-US" sz="3200" b="1" dirty="0" smtClean="0">
              <a:solidFill>
                <a:srgbClr val="101325"/>
              </a:solidFill>
              <a:latin typeface="+mj-lt"/>
              <a:ea typeface="Alibaba PuHuiTi"/>
              <a:cs typeface="Abadi MT Condensed Extra Bold"/>
            </a:endParaRP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705" y="266065"/>
            <a:ext cx="4450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636905" y="893445"/>
            <a:ext cx="43453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考生</a:t>
            </a:r>
            <a:r>
              <a:rPr sz="16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打开手机流量或连接考场wifi</a:t>
            </a:r>
            <a:r>
              <a:rPr lang="zh-CN" sz="16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，连接网络。</a:t>
            </a:r>
            <a:endParaRPr lang="zh-CN" sz="16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7575" y="1809115"/>
            <a:ext cx="34563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登录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医事服务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 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进入【定期考核】 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参加测评】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点击【扫码签到】，扫描</a:t>
            </a:r>
            <a:r>
              <a:rPr lang="zh-CN" altLang="en-US" sz="140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考场二维码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点击【进入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测评】，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进行“人脸识别”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开始考试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结束交卷</a:t>
            </a:r>
            <a:endParaRPr lang="zh-CN" altLang="en-US" sz="140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定考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2395" y="727710"/>
            <a:ext cx="2218055" cy="42170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图片 12" descr="首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05" y="728345"/>
            <a:ext cx="2326640" cy="421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1875790"/>
            <a:ext cx="345630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登录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“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医事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服务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”App </a:t>
            </a: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点击【定期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考核】</a:t>
            </a: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进入【参加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测评】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sp>
        <p:nvSpPr>
          <p:cNvPr id="9" name="矩形 7"/>
          <p:cNvSpPr/>
          <p:nvPr/>
        </p:nvSpPr>
        <p:spPr>
          <a:xfrm flipH="1">
            <a:off x="4037965" y="1186815"/>
            <a:ext cx="441325" cy="44577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矩形 7"/>
          <p:cNvSpPr/>
          <p:nvPr/>
        </p:nvSpPr>
        <p:spPr>
          <a:xfrm flipV="1">
            <a:off x="7062470" y="3843020"/>
            <a:ext cx="521335" cy="57277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文本框 11"/>
          <p:cNvSpPr txBox="1"/>
          <p:nvPr/>
        </p:nvSpPr>
        <p:spPr>
          <a:xfrm>
            <a:off x="129540" y="4415790"/>
            <a:ext cx="379793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注意</a:t>
            </a:r>
            <a:r>
              <a:rPr lang="en-US" altLang="zh-CN" sz="900">
                <a:sym typeface="+mn-ea"/>
              </a:rPr>
              <a:t>“</a:t>
            </a:r>
            <a:r>
              <a:rPr lang="zh-CN" altLang="en-US" sz="900">
                <a:sym typeface="+mn-ea"/>
              </a:rPr>
              <a:t>二维码</a:t>
            </a:r>
            <a:r>
              <a:rPr lang="en-US" altLang="zh-CN" sz="900">
                <a:sym typeface="+mn-ea"/>
              </a:rPr>
              <a:t>”</a:t>
            </a:r>
            <a:r>
              <a:rPr lang="zh-CN" altLang="en-US" sz="900">
                <a:sym typeface="+mn-ea"/>
              </a:rPr>
              <a:t>摆放位置，防止出现泄漏</a:t>
            </a:r>
            <a:endParaRPr lang="zh-CN" altLang="en-US" sz="900"/>
          </a:p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扫描二维码过程，自动定位进入考场的考试信息及</a:t>
            </a:r>
            <a:r>
              <a:rPr lang="en-US" altLang="zh-CN" sz="900">
                <a:sym typeface="+mn-ea"/>
              </a:rPr>
              <a:t>GSP</a:t>
            </a:r>
            <a:r>
              <a:rPr lang="zh-CN" altLang="en-US" sz="900">
                <a:sym typeface="+mn-ea"/>
              </a:rPr>
              <a:t>地理位置</a:t>
            </a:r>
            <a:endParaRPr lang="zh-CN" altLang="en-US" sz="9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签到扫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065" y="800100"/>
            <a:ext cx="2339340" cy="36982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" name="图片 1" descr="未签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65" y="791845"/>
            <a:ext cx="2339340" cy="382460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sp>
        <p:nvSpPr>
          <p:cNvPr id="9" name="矩形 7"/>
          <p:cNvSpPr/>
          <p:nvPr/>
        </p:nvSpPr>
        <p:spPr>
          <a:xfrm flipH="1">
            <a:off x="5217160" y="1694180"/>
            <a:ext cx="611505" cy="30670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文本框 11"/>
          <p:cNvSpPr txBox="1"/>
          <p:nvPr/>
        </p:nvSpPr>
        <p:spPr>
          <a:xfrm>
            <a:off x="69850" y="4498340"/>
            <a:ext cx="403669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注意</a:t>
            </a:r>
            <a:r>
              <a:rPr lang="en-US" altLang="zh-CN" sz="900">
                <a:sym typeface="+mn-ea"/>
              </a:rPr>
              <a:t>“</a:t>
            </a:r>
            <a:r>
              <a:rPr lang="zh-CN" altLang="en-US" sz="900">
                <a:sym typeface="+mn-ea"/>
              </a:rPr>
              <a:t>二维码</a:t>
            </a:r>
            <a:r>
              <a:rPr lang="en-US" altLang="zh-CN" sz="900">
                <a:sym typeface="+mn-ea"/>
              </a:rPr>
              <a:t>”</a:t>
            </a:r>
            <a:r>
              <a:rPr lang="zh-CN" altLang="en-US" sz="900">
                <a:sym typeface="+mn-ea"/>
              </a:rPr>
              <a:t>摆放位置，防止出现泄漏</a:t>
            </a:r>
            <a:endParaRPr lang="zh-CN" altLang="en-US" sz="900"/>
          </a:p>
          <a:p>
            <a:pPr fontAlgn="auto">
              <a:lnSpc>
                <a:spcPct val="150000"/>
              </a:lnSpc>
            </a:pPr>
            <a:r>
              <a:rPr lang="zh-CN" altLang="en-US" sz="900">
                <a:sym typeface="+mn-ea"/>
              </a:rPr>
              <a:t>扫描二维码过程，自动定位进入考场的考试信息及</a:t>
            </a:r>
            <a:r>
              <a:rPr lang="en-US" altLang="zh-CN" sz="900">
                <a:sym typeface="+mn-ea"/>
              </a:rPr>
              <a:t>GSP</a:t>
            </a:r>
            <a:r>
              <a:rPr lang="zh-CN" altLang="en-US" sz="900">
                <a:sym typeface="+mn-ea"/>
              </a:rPr>
              <a:t>地理位置</a:t>
            </a:r>
            <a:endParaRPr lang="zh-CN" altLang="en-US" sz="900">
              <a:sym typeface="+mn-ea"/>
            </a:endParaRPr>
          </a:p>
        </p:txBody>
      </p:sp>
      <p:pic>
        <p:nvPicPr>
          <p:cNvPr id="19" name="图片 19" descr="32313538393738333b32313538393731303bb4f2c7b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262245" y="1870075"/>
            <a:ext cx="520700" cy="520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675" y="3298825"/>
            <a:ext cx="2425700" cy="16141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5417185" y="12338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Calibri" charset="0"/>
                <a:ea typeface="Calibri" charset="0"/>
              </a:rPr>
              <a:t>①</a:t>
            </a:r>
            <a:endParaRPr lang="zh-CN" altLang="en-US">
              <a:latin typeface="Calibri" charset="0"/>
              <a:ea typeface="Calibri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78880" y="23907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Calibri" charset="0"/>
                <a:ea typeface="Calibri" charset="0"/>
              </a:rPr>
              <a:t>②</a:t>
            </a:r>
            <a:endParaRPr lang="zh-CN" altLang="en-US">
              <a:latin typeface="Calibri" charset="0"/>
              <a:ea typeface="Calibri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92675" y="3298825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Calibri" charset="0"/>
                <a:ea typeface="Calibri" charset="0"/>
              </a:rPr>
              <a:t>③</a:t>
            </a:r>
            <a:endParaRPr lang="zh-CN" altLang="en-US">
              <a:latin typeface="Calibri" charset="0"/>
              <a:ea typeface="Calibri" charset="0"/>
            </a:endParaRPr>
          </a:p>
        </p:txBody>
      </p:sp>
      <p:pic>
        <p:nvPicPr>
          <p:cNvPr id="17" name="图片 19" descr="32313538393738333b32313538393731303bb4f2c7b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690360" y="4515485"/>
            <a:ext cx="628015" cy="628015"/>
          </a:xfrm>
          <a:prstGeom prst="rect">
            <a:avLst/>
          </a:prstGeom>
        </p:spPr>
      </p:pic>
      <p:pic>
        <p:nvPicPr>
          <p:cNvPr id="24" name="图片 19" descr="32313538393738333b32313538393731303bb4f2c7b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473190" y="3087370"/>
            <a:ext cx="628015" cy="6280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79755" y="1809115"/>
            <a:ext cx="37941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登录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医师服务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 </a:t>
            </a:r>
            <a:endParaRPr lang="en-US" altLang="zh-CN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点击【定期考核】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进入【参加测评】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点击【扫码签到】，扫描考场二维码</a:t>
            </a: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74040" y="1809115"/>
            <a:ext cx="3799840" cy="2568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登录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医师服务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 </a:t>
            </a:r>
            <a:endParaRPr lang="en-US" altLang="zh-CN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点击【定期考核】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进入【参加测评】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 </a:t>
            </a:r>
            <a:r>
              <a:rPr lang="zh-CN" altLang="en-US" sz="140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点击【扫码签到】，扫描考场二维码</a:t>
            </a:r>
            <a:endParaRPr lang="zh-CN" altLang="en-US" sz="140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点击【进入测评】，进行“人脸识别”</a:t>
            </a:r>
            <a:endParaRPr lang="zh-CN" altLang="en-US" sz="1400" b="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ClrTx/>
              <a:buSzTx/>
              <a:buFont typeface="+mj-lt"/>
              <a:buAutoNum type="arabicPeriod"/>
            </a:pP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200000"/>
              </a:lnSpc>
              <a:buClrTx/>
              <a:buSzTx/>
              <a:buFont typeface="+mj-lt"/>
              <a:buAutoNum type="arabicPeriod"/>
            </a:pP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90" y="791845"/>
            <a:ext cx="2265045" cy="41719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1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30" y="791845"/>
            <a:ext cx="2200275" cy="41719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图片 19" descr="32313538393738333b32313538393731303bb4f2c7b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963285" y="1982470"/>
            <a:ext cx="520700" cy="520700"/>
          </a:xfrm>
          <a:prstGeom prst="rect">
            <a:avLst/>
          </a:prstGeom>
        </p:spPr>
      </p:pic>
      <p:pic>
        <p:nvPicPr>
          <p:cNvPr id="13" name="图片 19" descr="32313538393738333b32313538393731303bb4f2c7b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766685" y="4377690"/>
            <a:ext cx="5207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3971925" y="701040"/>
            <a:ext cx="2334260" cy="420116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615950" y="1809115"/>
            <a:ext cx="3490595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登录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医师服务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 </a:t>
            </a:r>
            <a:endParaRPr lang="en-US" altLang="zh-CN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点击【定期考核】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进入【参加测评】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 </a:t>
            </a:r>
            <a:r>
              <a:rPr lang="zh-CN" altLang="en-US" sz="140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点击【扫码签到】，扫描考场二维码</a:t>
            </a:r>
            <a:endParaRPr lang="zh-CN" altLang="en-US" sz="140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点击【进入测评】，进行“人脸识别”</a:t>
            </a:r>
            <a:endParaRPr lang="zh-CN" altLang="en-US" sz="140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开始</a:t>
            </a:r>
            <a:r>
              <a:rPr lang="zh-CN" altLang="en-US" sz="1400" b="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考试</a:t>
            </a:r>
            <a:endParaRPr lang="zh-CN" altLang="en-US" sz="1400" b="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200000"/>
              </a:lnSpc>
              <a:buClrTx/>
              <a:buSzTx/>
              <a:buFont typeface="+mj-lt"/>
              <a:buAutoNum type="arabicPeriod"/>
            </a:pP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200000"/>
              </a:lnSpc>
              <a:buClrTx/>
              <a:buSzTx/>
              <a:buFont typeface="+mj-lt"/>
              <a:buAutoNum type="arabicPeriod"/>
            </a:pP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20" y="791845"/>
            <a:ext cx="2339340" cy="42017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660" y="1000125"/>
            <a:ext cx="2339340" cy="40716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图片 19" descr="32313538393738333b32313538393731303bb4f2c7b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073775" y="1395095"/>
            <a:ext cx="520700" cy="520700"/>
          </a:xfrm>
          <a:prstGeom prst="rect">
            <a:avLst/>
          </a:prstGeom>
        </p:spPr>
      </p:pic>
      <p:pic>
        <p:nvPicPr>
          <p:cNvPr id="14" name="图片 19" descr="32313538393738333b32313538393731303bb4f2c7b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720000">
            <a:off x="7392035" y="4303395"/>
            <a:ext cx="520700" cy="520700"/>
          </a:xfrm>
          <a:prstGeom prst="rect">
            <a:avLst/>
          </a:prstGeom>
        </p:spPr>
      </p:pic>
      <p:sp>
        <p:nvSpPr>
          <p:cNvPr id="15" name="矩形 7"/>
          <p:cNvSpPr/>
          <p:nvPr/>
        </p:nvSpPr>
        <p:spPr>
          <a:xfrm>
            <a:off x="4017010" y="4584065"/>
            <a:ext cx="1109345" cy="31813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5745" y="791210"/>
            <a:ext cx="2339340" cy="417258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App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扫描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“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考场二维码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”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，开启考试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0130" y="150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操作步骤：</a:t>
            </a:r>
            <a:endParaRPr lang="zh-CN" altLang="en-US" sz="1400"/>
          </a:p>
        </p:txBody>
      </p:sp>
      <p:pic>
        <p:nvPicPr>
          <p:cNvPr id="56" name="图片 55" descr="资源 11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6" y="1420957"/>
            <a:ext cx="612000" cy="511522"/>
          </a:xfrm>
          <a:prstGeom prst="rect">
            <a:avLst/>
          </a:prstGeom>
        </p:spPr>
      </p:pic>
      <p:sp>
        <p:nvSpPr>
          <p:cNvPr id="14" name="矩形 7"/>
          <p:cNvSpPr/>
          <p:nvPr/>
        </p:nvSpPr>
        <p:spPr>
          <a:xfrm>
            <a:off x="8192770" y="1711325"/>
            <a:ext cx="678180" cy="36957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文本框 24"/>
          <p:cNvSpPr txBox="1"/>
          <p:nvPr/>
        </p:nvSpPr>
        <p:spPr>
          <a:xfrm>
            <a:off x="615950" y="1809115"/>
            <a:ext cx="349059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登录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医师服务</a:t>
            </a:r>
            <a:r>
              <a:rPr lang="en-US" altLang="zh-CN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 </a:t>
            </a:r>
            <a:endParaRPr lang="en-US" altLang="zh-CN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点击【定期考核】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进入【参加测评】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 </a:t>
            </a:r>
            <a:r>
              <a:rPr lang="zh-CN" altLang="en-US" sz="140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点击【扫码签到】，扫描考场二维码</a:t>
            </a:r>
            <a:endParaRPr lang="zh-CN" altLang="en-US" sz="140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点击【进入测评】，进行“人脸识别”</a:t>
            </a:r>
            <a:endParaRPr lang="zh-CN" altLang="en-US" sz="140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 b="0">
                <a:solidFill>
                  <a:schemeClr val="tx1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开始考试</a:t>
            </a:r>
            <a:endParaRPr lang="zh-CN" altLang="en-US" sz="1400" b="0">
              <a:solidFill>
                <a:schemeClr val="tx1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考试</a:t>
            </a:r>
            <a:r>
              <a:rPr lang="zh-CN" altLang="en-US" sz="1400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  <a:sym typeface="+mn-ea"/>
              </a:rPr>
              <a:t>结束</a:t>
            </a:r>
            <a:endParaRPr lang="zh-CN" altLang="en-US" sz="1400">
              <a:solidFill>
                <a:srgbClr val="FF0000"/>
              </a:solidFill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85" y="791845"/>
            <a:ext cx="2229485" cy="41719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" y="1646555"/>
            <a:ext cx="8515985" cy="30841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关闭第一场，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开启第二场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95935" y="1031875"/>
            <a:ext cx="6654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</a:rPr>
              <a:t>关闭第一场，</a:t>
            </a:r>
            <a:r>
              <a:rPr lang="en-US" altLang="zh-CN" sz="1600">
                <a:latin typeface="宋体-简" panose="02010600040101010101" charset="-122"/>
                <a:ea typeface="宋体-简" panose="02010600040101010101" charset="-122"/>
              </a:rPr>
              <a:t>“</a:t>
            </a: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</a:rPr>
              <a:t>考场二维码</a:t>
            </a:r>
            <a:r>
              <a:rPr lang="en-US" altLang="zh-CN" sz="1600">
                <a:latin typeface="宋体-简" panose="02010600040101010101" charset="-122"/>
                <a:ea typeface="宋体-简" panose="02010600040101010101" charset="-122"/>
              </a:rPr>
              <a:t>”</a:t>
            </a: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</a:rPr>
              <a:t>失效，</a:t>
            </a: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  <a:sym typeface="+mn-ea"/>
              </a:rPr>
              <a:t>开启第二场，重新下载</a:t>
            </a:r>
            <a:r>
              <a:rPr lang="en-US" altLang="zh-CN" sz="1600">
                <a:latin typeface="宋体-简" panose="02010600040101010101" charset="-122"/>
                <a:ea typeface="宋体-简" panose="02010600040101010101" charset="-122"/>
                <a:sym typeface="+mn-ea"/>
              </a:rPr>
              <a:t>“</a:t>
            </a: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  <a:sym typeface="+mn-ea"/>
              </a:rPr>
              <a:t>考场二维码</a:t>
            </a:r>
            <a:r>
              <a:rPr lang="en-US" altLang="zh-CN" sz="1600">
                <a:latin typeface="宋体-简" panose="02010600040101010101" charset="-122"/>
                <a:ea typeface="宋体-简" panose="02010600040101010101" charset="-122"/>
                <a:sym typeface="+mn-ea"/>
              </a:rPr>
              <a:t>”</a:t>
            </a:r>
            <a:endParaRPr lang="zh-CN" altLang="en-US" sz="1600">
              <a:latin typeface="宋体-简" panose="02010600040101010101" charset="-122"/>
              <a:ea typeface="宋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常见问题及处理方法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685800" y="916305"/>
            <a:ext cx="793178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1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：在测评过程中，网络中断或网络信号不好怎么办？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答：医师开始答题后，试卷会自动缓存到手机，不会受网络影响；但长时间网络中断可能会导致试卷答案及监考照片的丢失。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2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：在测评过程中，医师交卷失败怎么办？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答：交卷失败一般是由于网络不好造成，如遇这种情况，请立即换到网络较好的环境，再进行多次提交。如还是无法提交，可退出试卷，再进入交卷，即可解决。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3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：在测评过程中，如遇手机关机或死机的情况，怎么办？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答：测评前要保持手机电池电量充足，尽量避免手机关机。若手机出现关机或死机时，可开机后重新进入试卷继续答题，但可能发生试题答案丢失。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4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：在测评过程中，误操作退出试卷，怎么办？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答：在测评过程中，如误操作强制退出了试卷，可以重新进入试卷，但可能发生试题答案丢失。退出试卷期间，测评时间会继续倒计时，直至</a:t>
            </a:r>
            <a:r>
              <a:rPr lang="en-US" altLang="zh-CN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60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分钟后结束，强制交卷。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5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：在测评过程中，是否可以接听电话？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答：可以，但长时间接电话可能造成试题答案丢失。接听电话期间，测评时间会继续倒计时，直至</a:t>
            </a:r>
            <a:r>
              <a:rPr lang="en-US" altLang="zh-CN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60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分钟后结束，强制交卷。建议尽量不要接听电话。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0" indent="0" fontAlgn="auto">
              <a:lnSpc>
                <a:spcPct val="150000"/>
              </a:lnSpc>
            </a:pP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问题</a:t>
            </a:r>
            <a:r>
              <a:rPr lang="en-US" altLang="zh-CN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6</a:t>
            </a:r>
            <a:r>
              <a:rPr lang="zh-CN" altLang="en-US" sz="1100" b="1">
                <a:solidFill>
                  <a:srgbClr val="FF0000"/>
                </a:solidFill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：在测评过程中，频繁离开试卷，会有什么影响？</a:t>
            </a:r>
            <a:r>
              <a:rPr lang="zh-CN" altLang="en-US" sz="11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答：频繁离开试卷将涉嫌作弊，可能造成试卷答案或监考照片丢失，导致最终结果不合格。</a:t>
            </a:r>
            <a:endParaRPr lang="zh-CN" altLang="en-US" sz="11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宋体" charset="0"/>
                <a:cs typeface="Abadi MT Condensed Extra Bold"/>
              </a:rPr>
              <a:t>监考老师注意事项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宋体" charset="0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56920" y="916305"/>
            <a:ext cx="774319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注意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考场二维码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摆放位置，防止被拍照，造成信息泄漏。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针对存在网络异常无法交卷现象的医师，监考老师要记录姓名、身份证号、单位名称备案，快速通过微信反馈给技术查询日志，确认是否存在异常，是否需要重新开启考核试卷。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考生交完试卷，考生离开考场前，一定要查看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医事服务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”App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端，试卷状态处于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待评定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，正常离开考场即可；试卷状态处于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“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进入测评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”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状态，说明试卷未交卷，重新进入完成交卷。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手机抓拍为辅助监考，以现场监考照片为准。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保证手机剩余存储空间小于</a:t>
            </a:r>
            <a:r>
              <a:rPr lang="en-US" altLang="zh-CN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5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00M时，让医师删除部分无用程序或者图片。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设备操作系统要求，苹果手机需搭载iOS 11及以上系统版本，安卓手机</a:t>
            </a:r>
            <a:r>
              <a:rPr lang="zh-CN" altLang="en-US" sz="1400" b="0">
                <a:latin typeface="宋体-简" panose="02010600040101010101" charset="-122"/>
                <a:ea typeface="宋体-简" panose="02010600040101010101" charset="-122"/>
                <a:cs typeface="宋体-简" panose="02010600040101010101" charset="-122"/>
              </a:rPr>
              <a:t>需搭载Android 5.0及以上系统版本的。</a:t>
            </a:r>
            <a:endParaRPr lang="zh-CN" altLang="en-US" sz="1400" b="0">
              <a:latin typeface="宋体-简" panose="02010600040101010101" charset="-122"/>
              <a:ea typeface="宋体-简" panose="02010600040101010101" charset="-122"/>
              <a:cs typeface="宋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14" y="1475649"/>
            <a:ext cx="5962913" cy="22326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07234" y="1300429"/>
            <a:ext cx="2542540" cy="266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20204"/>
                <a:ea typeface="Alibaba PuHuiTi Heavy"/>
                <a:cs typeface="Arial" panose="020B0604020202020204"/>
              </a:rPr>
              <a:t>01</a:t>
            </a:r>
            <a:endParaRPr kumimoji="1" lang="en-US" altLang="zh-CN" sz="16700" b="1" dirty="0" smtClean="0">
              <a:solidFill>
                <a:srgbClr val="33E3E0"/>
              </a:solidFill>
              <a:latin typeface="Arial" panose="020B0604020202020204"/>
              <a:ea typeface="Alibaba PuHuiTi Heavy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5072" y="227433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考前准备工作</a:t>
            </a:r>
            <a:endParaRPr kumimoji="1" lang="zh-CN" altLang="en-US" sz="3200" b="1" dirty="0" smtClean="0">
              <a:solidFill>
                <a:srgbClr val="101325"/>
              </a:solidFill>
              <a:latin typeface="+mj-lt"/>
              <a:ea typeface="Alibaba PuHuiTi"/>
              <a:cs typeface="Abadi MT Condensed Extra Bold"/>
            </a:endParaRP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8200" y="4041775"/>
            <a:ext cx="78994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宋体" charset="0"/>
                <a:ea typeface="宋体" charset="0"/>
              </a:rPr>
              <a:t>医疗卫生机构</a:t>
            </a:r>
            <a:r>
              <a:rPr lang="zh-CN" altLang="en-US">
                <a:solidFill>
                  <a:schemeClr val="tx1"/>
                </a:solidFill>
                <a:effectLst/>
                <a:highlight>
                  <a:srgbClr val="FFFF00"/>
                </a:highlight>
                <a:latin typeface="宋体" charset="0"/>
                <a:ea typeface="宋体" charset="0"/>
              </a:rPr>
              <a:t>登录系统，切换到“考核机构”身份，设置考场信息。</a:t>
            </a:r>
            <a:endParaRPr lang="zh-CN" altLang="en-US">
              <a:solidFill>
                <a:schemeClr val="tx1"/>
              </a:solidFill>
              <a:effectLst/>
              <a:highlight>
                <a:srgbClr val="FFFF00"/>
              </a:highlight>
              <a:latin typeface="宋体" charset="0"/>
              <a:ea typeface="宋体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>
                <a:solidFill>
                  <a:schemeClr val="tx1"/>
                </a:solidFill>
                <a:effectLst/>
                <a:highlight>
                  <a:srgbClr val="FFFF00"/>
                </a:highlight>
                <a:latin typeface="宋体" charset="0"/>
                <a:ea typeface="宋体" charset="0"/>
              </a:rPr>
              <a:t>区县卫生行政</a:t>
            </a:r>
            <a:r>
              <a:rPr lang="zh-CN" altLang="en-US">
                <a:solidFill>
                  <a:schemeClr val="tx1"/>
                </a:solidFill>
                <a:effectLst/>
                <a:highlight>
                  <a:srgbClr val="FFFF00"/>
                </a:highlight>
                <a:latin typeface="宋体" charset="0"/>
                <a:ea typeface="宋体" charset="0"/>
              </a:rPr>
              <a:t>主管部门可以查询考场信息。</a:t>
            </a:r>
            <a:endParaRPr lang="zh-CN" altLang="en-US">
              <a:solidFill>
                <a:schemeClr val="tx1"/>
              </a:solidFill>
              <a:effectLst/>
              <a:highlight>
                <a:srgbClr val="FFFF00"/>
              </a:highligh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28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1475649"/>
            <a:ext cx="5962913" cy="22326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7745" y="1240790"/>
            <a:ext cx="3203575" cy="266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700" b="1" dirty="0" smtClean="0">
                <a:solidFill>
                  <a:srgbClr val="33E3E0"/>
                </a:solidFill>
                <a:latin typeface="Arial" panose="020B0604020202020204"/>
                <a:ea typeface="Alibaba PuHuiTi Heavy"/>
                <a:cs typeface="Arial" panose="020B0604020202020204"/>
              </a:rPr>
              <a:t>03</a:t>
            </a:r>
            <a:endParaRPr kumimoji="1" lang="en-US" altLang="zh-CN" sz="16700" b="1" dirty="0" smtClean="0">
              <a:solidFill>
                <a:srgbClr val="33E3E0"/>
              </a:solidFill>
              <a:latin typeface="Arial" panose="020B0604020202020204"/>
              <a:ea typeface="Alibaba PuHuiTi Heavy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3962" y="2218459"/>
            <a:ext cx="2928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 smtClean="0">
                <a:solidFill>
                  <a:srgbClr val="101325"/>
                </a:solidFill>
                <a:latin typeface="+mj-lt"/>
                <a:ea typeface="Alibaba PuHuiTi"/>
                <a:cs typeface="Abadi MT Condensed Extra Bold"/>
              </a:rPr>
              <a:t>考后收尾工作</a:t>
            </a:r>
            <a:endParaRPr kumimoji="1" lang="zh-CN" altLang="en-US" sz="3200" b="1" dirty="0" smtClean="0">
              <a:solidFill>
                <a:srgbClr val="101325"/>
              </a:solidFill>
              <a:latin typeface="+mj-lt"/>
              <a:ea typeface="Alibaba PuHuiTi"/>
              <a:cs typeface="Abadi MT Condensed Extra Bold"/>
            </a:endParaRPr>
          </a:p>
        </p:txBody>
      </p:sp>
      <p:pic>
        <p:nvPicPr>
          <p:cNvPr id="15" name="图片 14" descr="资源 106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9" y="1906823"/>
            <a:ext cx="1259997" cy="1362726"/>
          </a:xfrm>
          <a:prstGeom prst="rect">
            <a:avLst/>
          </a:prstGeom>
        </p:spPr>
      </p:pic>
      <p:pic>
        <p:nvPicPr>
          <p:cNvPr id="18" name="图片 17" descr="资源 27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4" y="1119169"/>
            <a:ext cx="2736594" cy="2916510"/>
          </a:xfrm>
          <a:prstGeom prst="rect">
            <a:avLst/>
          </a:prstGeom>
        </p:spPr>
      </p:pic>
      <p:pic>
        <p:nvPicPr>
          <p:cNvPr id="14" name="图片 13" descr="资源 116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4" y="2274649"/>
            <a:ext cx="694026" cy="7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关闭考场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68630" y="982345"/>
            <a:ext cx="64560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全部场次考完，一定要关闭考场，有需要再重新开启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" y="1849755"/>
            <a:ext cx="8395970" cy="290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查看每个场次考核人数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23545" y="1024255"/>
            <a:ext cx="73171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查询每个考场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考核人数、签到时间、签到地理纬度及位置。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" y="1835785"/>
            <a:ext cx="8587105" cy="312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资源 18@2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22" y="1670647"/>
            <a:ext cx="3310540" cy="1522849"/>
          </a:xfrm>
          <a:prstGeom prst="rect">
            <a:avLst/>
          </a:prstGeom>
        </p:spPr>
      </p:pic>
      <p:sp>
        <p:nvSpPr>
          <p:cNvPr id="11" name="副标题 2"/>
          <p:cNvSpPr txBox="1"/>
          <p:nvPr/>
        </p:nvSpPr>
        <p:spPr>
          <a:xfrm>
            <a:off x="1108952" y="1926716"/>
            <a:ext cx="6858000" cy="91542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6600" b="1" kern="4700" spc="450" dirty="0">
                <a:solidFill>
                  <a:srgbClr val="30CF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聆 听</a:t>
            </a:r>
            <a:endParaRPr lang="zh-CN" altLang="en-US" sz="6600" b="1" kern="4700" spc="450" dirty="0">
              <a:solidFill>
                <a:srgbClr val="30CFC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30370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r>
              <a:rPr kumimoji="1" lang="en-US" altLang="zh-CN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-</a:t>
            </a:r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设置考点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3885" y="1143635"/>
            <a:ext cx="612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第一步：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设置考点及地址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1647825"/>
            <a:ext cx="7908925" cy="304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30370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97535" y="1141095"/>
            <a:ext cx="359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第二步：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设置考场信息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623060"/>
            <a:ext cx="7931785" cy="322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30370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1980" y="1146810"/>
            <a:ext cx="7231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第三步：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新建考场，设置场次及时间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区间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1645285"/>
            <a:ext cx="8118475" cy="303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99440" y="1142365"/>
            <a:ext cx="4316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zh-CN" altLang="en-US"/>
              <a:t>四步：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开启考场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1629410"/>
            <a:ext cx="8014970" cy="300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考场设置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88010" y="1138555"/>
            <a:ext cx="7698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第五步：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下载打印考场二维码，如果二维码丢失，</a:t>
            </a:r>
            <a:r>
              <a:rPr lang="zh-CN" altLang="en-US">
                <a:latin typeface="宋体-简" panose="02010600040101010101" charset="-122"/>
                <a:ea typeface="宋体-简" panose="02010600040101010101" charset="-122"/>
              </a:rPr>
              <a:t>刷新重新生成。</a:t>
            </a:r>
            <a:endParaRPr lang="zh-CN" altLang="en-US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666240"/>
            <a:ext cx="8025130" cy="288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66236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《考生一览表》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02285" y="915670"/>
            <a:ext cx="8036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</a:rPr>
              <a:t>区县卫生行政部门、医疗机构登录系统，进入【测评进度】，输入查询条件，</a:t>
            </a:r>
            <a:r>
              <a:rPr lang="zh-CN" altLang="en-US" sz="1600">
                <a:latin typeface="宋体-简" panose="02010600040101010101" charset="-122"/>
                <a:ea typeface="宋体-简" panose="02010600040101010101" charset="-122"/>
              </a:rPr>
              <a:t>导出所有考核名单。</a:t>
            </a:r>
            <a:endParaRPr lang="zh-CN" altLang="en-US" sz="1600">
              <a:latin typeface="宋体-简" panose="02010600040101010101" charset="-122"/>
              <a:ea typeface="宋体-简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523365"/>
            <a:ext cx="8460105" cy="344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21@4x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" y="152327"/>
            <a:ext cx="612000" cy="639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409" y="284651"/>
            <a:ext cx="3503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1B1D42"/>
                </a:solidFill>
                <a:latin typeface="Abadi MT Condensed Extra Bold"/>
                <a:ea typeface="Alibaba PuHuiTi"/>
                <a:cs typeface="Abadi MT Condensed Extra Bold"/>
              </a:rPr>
              <a:t>考场硬件及网络环境准备</a:t>
            </a:r>
            <a:endParaRPr kumimoji="1" lang="zh-CN" altLang="en-US" sz="1600" b="1" dirty="0">
              <a:solidFill>
                <a:srgbClr val="1B1D42"/>
              </a:solidFill>
              <a:latin typeface="Abadi MT Condensed Extra Bold"/>
              <a:ea typeface="Alibaba PuHuiTi"/>
              <a:cs typeface="Abadi MT Condensed Extra Bold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106333" y="4963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412240" y="1182370"/>
            <a:ext cx="6120130" cy="263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/>
              <a:t> </a:t>
            </a:r>
            <a:r>
              <a:rPr lang="zh-CN" altLang="en-US"/>
              <a:t>选择</a:t>
            </a:r>
            <a:r>
              <a:rPr lang="en-US" altLang="zh-CN"/>
              <a:t>4G</a:t>
            </a:r>
            <a:r>
              <a:rPr lang="zh-CN" altLang="en-US"/>
              <a:t>、</a:t>
            </a:r>
            <a:r>
              <a:rPr lang="en-US" altLang="zh-CN"/>
              <a:t>5G</a:t>
            </a:r>
            <a:r>
              <a:rPr lang="zh-CN" altLang="en-US"/>
              <a:t>信号较好考场</a:t>
            </a:r>
            <a:endParaRPr lang="zh-CN" altLang="en-US"/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/>
              <a:t> 布置网络</a:t>
            </a:r>
            <a:r>
              <a:rPr lang="en-US" altLang="zh-CN"/>
              <a:t>wifi</a:t>
            </a:r>
            <a:r>
              <a:rPr lang="zh-CN" altLang="en-US"/>
              <a:t>环境备用</a:t>
            </a:r>
            <a:endParaRPr lang="zh-CN" altLang="en-US"/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/>
              <a:t> 考生自带最近两三年新款智能手机</a:t>
            </a:r>
            <a:endParaRPr lang="zh-CN" altLang="en-US"/>
          </a:p>
          <a:p>
            <a:pPr marL="180340" indent="-180340" fontAlgn="auto">
              <a:lnSpc>
                <a:spcPct val="23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243631951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/>
              <a:t> 每个考场建议准备2-3部备用智能手机</a:t>
            </a:r>
            <a:endParaRPr lang="zh-CN" altLang="en-US"/>
          </a:p>
        </p:txBody>
      </p:sp>
      <p:grpSp>
        <p:nvGrpSpPr>
          <p:cNvPr id="47" name="组 46"/>
          <p:cNvGrpSpPr/>
          <p:nvPr/>
        </p:nvGrpSpPr>
        <p:grpSpPr>
          <a:xfrm>
            <a:off x="308373" y="3918214"/>
            <a:ext cx="1188000" cy="1237074"/>
            <a:chOff x="1308082" y="935619"/>
            <a:chExt cx="1188000" cy="1237074"/>
          </a:xfrm>
        </p:grpSpPr>
        <p:pic>
          <p:nvPicPr>
            <p:cNvPr id="46" name="图片 45" descr="资源 22@4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082" y="935619"/>
              <a:ext cx="1188000" cy="1237074"/>
            </a:xfrm>
            <a:prstGeom prst="rect">
              <a:avLst/>
            </a:prstGeom>
          </p:spPr>
        </p:pic>
        <p:pic>
          <p:nvPicPr>
            <p:cNvPr id="14" name="图片 13" descr="资源 106@4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726" y="1356460"/>
              <a:ext cx="577906" cy="6250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医声医事">
      <a:dk1>
        <a:srgbClr val="101224"/>
      </a:dk1>
      <a:lt1>
        <a:sysClr val="window" lastClr="FFFFFF"/>
      </a:lt1>
      <a:dk2>
        <a:srgbClr val="2293BB"/>
      </a:dk2>
      <a:lt2>
        <a:srgbClr val="36DFC6"/>
      </a:lt2>
      <a:accent1>
        <a:srgbClr val="F7263D"/>
      </a:accent1>
      <a:accent2>
        <a:srgbClr val="FD7E33"/>
      </a:accent2>
      <a:accent3>
        <a:srgbClr val="FDAF33"/>
      </a:accent3>
      <a:accent4>
        <a:srgbClr val="3C6AE0"/>
      </a:accent4>
      <a:accent5>
        <a:srgbClr val="1AC2C0"/>
      </a:accent5>
      <a:accent6>
        <a:srgbClr val="2294BC"/>
      </a:accent6>
      <a:hlink>
        <a:srgbClr val="FD7E33"/>
      </a:hlink>
      <a:folHlink>
        <a:srgbClr val="3B68DC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WPS 文字</Application>
  <PresentationFormat>全屏显示(16:9)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Arial</vt:lpstr>
      <vt:lpstr>Alibaba PuHuiTi Heavy</vt:lpstr>
      <vt:lpstr>Thonburi</vt:lpstr>
      <vt:lpstr>Alibaba PuHuiTi</vt:lpstr>
      <vt:lpstr>Abadi MT Condensed Extra Bold</vt:lpstr>
      <vt:lpstr>Wingdings</vt:lpstr>
      <vt:lpstr>宋体</vt:lpstr>
      <vt:lpstr>宋体-简</vt:lpstr>
      <vt:lpstr>Calibri</vt:lpstr>
      <vt:lpstr>微软雅黑</vt:lpstr>
      <vt:lpstr>汉仪旗黑</vt:lpstr>
      <vt:lpstr>汉仪书宋二KW</vt:lpstr>
      <vt:lpstr>Arial Unicode MS</vt:lpstr>
      <vt:lpstr>Helvetica Neue</vt:lpstr>
      <vt:lpstr>Arial Black</vt:lpstr>
      <vt:lpstr>黑体</vt:lpstr>
      <vt:lpstr>汉仪中黑KW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nohave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 yuki</dc:creator>
  <cp:lastModifiedBy>彭立军</cp:lastModifiedBy>
  <cp:revision>92</cp:revision>
  <dcterms:created xsi:type="dcterms:W3CDTF">2023-08-28T09:27:38Z</dcterms:created>
  <dcterms:modified xsi:type="dcterms:W3CDTF">2023-08-28T09:27:38Z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D040DD138B318E8A03069864AE9A4E36_42</vt:lpwstr>
  </property>
</Properties>
</file>